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269" r:id="rId4"/>
    <p:sldId id="293" r:id="rId5"/>
    <p:sldId id="276" r:id="rId6"/>
    <p:sldId id="292" r:id="rId7"/>
    <p:sldId id="289" r:id="rId8"/>
    <p:sldId id="294" r:id="rId9"/>
    <p:sldId id="270" r:id="rId10"/>
    <p:sldId id="278" r:id="rId11"/>
    <p:sldId id="295" r:id="rId12"/>
    <p:sldId id="296" r:id="rId13"/>
    <p:sldId id="288" r:id="rId14"/>
    <p:sldId id="281" r:id="rId15"/>
    <p:sldId id="284" r:id="rId16"/>
    <p:sldId id="279" r:id="rId17"/>
    <p:sldId id="280" r:id="rId18"/>
    <p:sldId id="257" r:id="rId19"/>
    <p:sldId id="290" r:id="rId20"/>
    <p:sldId id="287" r:id="rId2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98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1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49798-951A-4067-B22B-D247819D8B8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4797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EADD9D0-9A5B-42EB-9A7F-1A24ED3C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91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D9D0-9A5B-42EB-9A7F-1A24ED3C41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050BC2-272E-4243-944A-3F704989311B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87AED3-F17A-4119-9788-549F65F9F686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</p:txBody>
      </p:sp>
    </p:spTree>
    <p:extLst>
      <p:ext uri="{BB962C8B-B14F-4D97-AF65-F5344CB8AC3E}">
        <p14:creationId xmlns:p14="http://schemas.microsoft.com/office/powerpoint/2010/main" val="83924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D60-2E7A-473D-94A4-04946D11FA68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C976C28-8C9E-4E16-947A-A5716A4868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BD5D-9DC0-42C8-B575-A045F32180B6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93C66-A244-4224-8FA1-264CFB5240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7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831850"/>
            <a:ext cx="8268927" cy="5429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5646-F776-4340-B95E-37F3731C0C79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0810-2F10-4EC0-A1DA-FE9D8957C0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8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A09B-0ADF-4824-ABC7-5E0C967A49B6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0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8BDE-0F7F-4F31-84BD-8337595A0141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C85D-41DF-46FF-B0F3-2BCB880681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6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926A-BF9E-46BD-AE33-418127D4FE30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1908-3F89-4FF3-9828-A1B692408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C6660E-37CA-4D02-B6E4-0519BE7A5650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8DBFDF-7831-4015-9354-8B339D354D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1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6189D0-CAAB-4987-AF2C-5FD58FB39D71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273F6DD-E2FF-4B26-9EB9-0A0016F0F3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7F09-F143-46B5-95A6-F23150CEFD81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5502B9-CDC6-445B-8DFA-A8E4569B5A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3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A7E5-D5B1-4245-A4C7-CCAD59EBC58F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73D1-71CB-4D5D-B881-E07168C1EF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9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7369175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7DC9-BD27-40A4-BF5B-12010F1F3BDD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C7359-5317-44CF-8846-6E36A68957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6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CC6D-18F8-4616-8DF4-C52A28831A4B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169C-7F63-4C09-B8D3-BB6D1FAF2F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6" y="1129553"/>
            <a:ext cx="7559002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3466-7433-49BB-BAA0-D763A00DEFD1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AED9-7823-44AF-A16B-4EDD6EBDF9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24A274-5C90-461E-8E7F-DD4EB20E4617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B3B006-FCAB-46AB-A427-E63D58473985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9E17F41D-E107-4D89-A78D-FE262BF8B5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4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B25B-CF97-4499-A946-D9266CB7E2EA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CB2C-EFCE-4745-99F1-C5362C7CFB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5AB2-8548-410E-9713-47DB732E90B3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1F6-D1B5-4E16-B9F1-413DC8791B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E98C-53EE-448B-B4F0-F5316E2237F9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1C6B6C-ED82-4714-9B3A-825429AC2A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9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FD4F-6C1A-44F2-854D-E7DE64757C28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1E43017-3876-478F-8342-8EFC330787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5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EAF91861-4C54-45E9-AACD-84EFC0E987F1}" type="datetime1">
              <a:rPr lang="en-US"/>
              <a:pPr>
                <a:defRPr/>
              </a:pPr>
              <a:t>3/22/2015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r>
              <a:rPr lang="en-GB"/>
              <a:t>Prepared by Safurah Abdul Jalil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93FEE9FA-2BAA-4100-BEA6-F275E93B083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lQEoJaLQ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phne.palomar.edu/design/Default.htm" TargetMode="External"/><Relationship Id="rId2" Type="http://schemas.openxmlformats.org/officeDocument/2006/relationships/hyperlink" Target="http://216.92.33.154/encyclopedia/visual_aesthetic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-web.com/articles/principles_of_design/" TargetMode="External"/><Relationship Id="rId4" Type="http://schemas.openxmlformats.org/officeDocument/2006/relationships/hyperlink" Target="http://www.leonardo.info/isast/articles/behren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fsowa.com/peirce/ms514.ht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ppt.gov.pl/~zkulpa/diagrams/zkdiagr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em.brighton.ac.uk/users/ges9/SketchingEulerDiagrams/SketchingEulerDiagrams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m.brighton.ac.uk/users/ges9/SketchingEulerDiagrams/SketchingEulerDiagrams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hyperlink" Target="http://www.jfsowa.com/peirce/ms514.htm" TargetMode="External"/><Relationship Id="rId9" Type="http://schemas.openxmlformats.org/officeDocument/2006/relationships/hyperlink" Target="http://www.ippt.gov.pl/~zkulpa/diagrams/zkdiag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933450"/>
          </a:xfrm>
        </p:spPr>
        <p:txBody>
          <a:bodyPr/>
          <a:lstStyle/>
          <a:p>
            <a:pPr eaLnBrk="1" hangingPunct="1"/>
            <a:r>
              <a:rPr lang="en-GB" sz="2500" dirty="0" smtClean="0">
                <a:ea typeface="ＭＳ Ｐゴシック" panose="020B0600070205080204" pitchFamily="34" charset="-128"/>
              </a:rPr>
              <a:t>User Interface Aesthetics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4800600" y="5110163"/>
            <a:ext cx="4038600" cy="1201737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COMPSCI 345 / SOFTENG 350</a:t>
            </a: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39725" y="6311900"/>
            <a:ext cx="569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/>
              <a:t>Prepared by Safurah Abdul Jalil &amp; Beryl Plimmer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“What is beautiful is usable”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52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The term ‘‘aesthetics’’ has been studied from different viewpoints.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It was not until the eighteenth century that the word ‘‘aesthetics’’ (from the Greek </a:t>
            </a:r>
            <a:r>
              <a:rPr lang="en-US" sz="1700" b="1" smtClean="0">
                <a:ea typeface="ＭＳ Ｐゴシック" panose="020B0600070205080204" pitchFamily="34" charset="-128"/>
              </a:rPr>
              <a:t>aisthanesthai</a:t>
            </a:r>
            <a:r>
              <a:rPr lang="en-US" sz="1700" smtClean="0">
                <a:ea typeface="ＭＳ Ｐゴシック" panose="020B0600070205080204" pitchFamily="34" charset="-128"/>
              </a:rPr>
              <a:t>—to perceive) was introduced into philosophical terminology </a:t>
            </a:r>
          </a:p>
          <a:p>
            <a:pPr lvl="1">
              <a:lnSpc>
                <a:spcPct val="80000"/>
              </a:lnSpc>
            </a:pPr>
            <a:endParaRPr lang="en-US" sz="17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By the end of that century ‘‘aesthetics’’ was no longer merely a technical term in philosophy; it became an integral part of the general language. </a:t>
            </a:r>
          </a:p>
          <a:p>
            <a:pPr lvl="1">
              <a:lnSpc>
                <a:spcPct val="80000"/>
              </a:lnSpc>
            </a:pPr>
            <a:endParaRPr lang="en-US" sz="17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Broadly speaking, aesthetics has been studied by two different investigative methods: 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 panose="020B0600070205080204" pitchFamily="34" charset="-128"/>
              </a:rPr>
              <a:t>philosophical approach  - on what criteria is a thing consider beautiful – function? Form?</a:t>
            </a:r>
          </a:p>
          <a:p>
            <a:pPr lvl="2">
              <a:lnSpc>
                <a:spcPct val="80000"/>
              </a:lnSpc>
            </a:pPr>
            <a:r>
              <a:rPr lang="en-US" sz="1600" smtClean="0">
                <a:ea typeface="ＭＳ Ｐゴシック" panose="020B0600070205080204" pitchFamily="34" charset="-128"/>
              </a:rPr>
              <a:t>empirical approach – experimental measuring of what is pleasing – people prefer A to B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76E1B9-DC99-40F7-954B-9C9BEC36EC0A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10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1749" name="Text Placeholder 4"/>
          <p:cNvSpPr txBox="1">
            <a:spLocks/>
          </p:cNvSpPr>
          <p:nvPr/>
        </p:nvSpPr>
        <p:spPr bwMode="auto">
          <a:xfrm>
            <a:off x="0" y="1130300"/>
            <a:ext cx="7559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defTabSz="914400"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>
                <a:solidFill>
                  <a:srgbClr val="B465BB"/>
                </a:solidFill>
                <a:latin typeface="Rockwell" panose="02060603020205020403" pitchFamily="18" charset="0"/>
              </a:rPr>
              <a:t>Tractinsky, et al.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“What is beautiful is usable”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52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In the field of user interface design, research has shown that </a:t>
            </a:r>
            <a:r>
              <a:rPr lang="en-US" sz="2400" b="1" smtClean="0">
                <a:ea typeface="ＭＳ Ｐゴシック" panose="020B0600070205080204" pitchFamily="34" charset="-128"/>
              </a:rPr>
              <a:t>visual aesthetics </a:t>
            </a:r>
            <a:r>
              <a:rPr lang="en-US" sz="2400" smtClean="0">
                <a:ea typeface="ＭＳ Ｐゴシック" panose="020B0600070205080204" pitchFamily="34" charset="-128"/>
              </a:rPr>
              <a:t>of an interface </a:t>
            </a:r>
            <a:r>
              <a:rPr lang="en-US" sz="2400" b="1" smtClean="0">
                <a:ea typeface="ＭＳ Ｐゴシック" panose="020B0600070205080204" pitchFamily="34" charset="-128"/>
              </a:rPr>
              <a:t>affects user’s perception </a:t>
            </a:r>
            <a:r>
              <a:rPr lang="en-US" sz="2400" smtClean="0">
                <a:ea typeface="ＭＳ Ｐゴシック" panose="020B0600070205080204" pitchFamily="34" charset="-128"/>
              </a:rPr>
              <a:t>on the system’s.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An aesthetically pleasing site is  </a:t>
            </a:r>
            <a:r>
              <a:rPr lang="en-US" sz="2400" b="1" smtClean="0">
                <a:ea typeface="ＭＳ Ｐゴシック" panose="020B0600070205080204" pitchFamily="34" charset="-128"/>
              </a:rPr>
              <a:t>perceived</a:t>
            </a:r>
            <a:r>
              <a:rPr lang="en-US" sz="2400" smtClean="0">
                <a:ea typeface="ＭＳ Ｐゴシック" panose="020B0600070205080204" pitchFamily="34" charset="-128"/>
              </a:rPr>
              <a:t> as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usable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trustworthy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More error tolerant</a:t>
            </a:r>
            <a:endParaRPr lang="en-US" sz="27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In a world of online banking, retail, etc, etc. this is hugely important.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Its also important if your product is software. Beautiful software products have an immediate advantage over their rivals.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8D38A9-F0BC-4406-AD2D-C14222E55279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11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2773" name="Text Placeholder 4"/>
          <p:cNvSpPr txBox="1">
            <a:spLocks/>
          </p:cNvSpPr>
          <p:nvPr/>
        </p:nvSpPr>
        <p:spPr bwMode="auto">
          <a:xfrm>
            <a:off x="0" y="1130300"/>
            <a:ext cx="7559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defTabSz="914400"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>
                <a:solidFill>
                  <a:srgbClr val="B465BB"/>
                </a:solidFill>
                <a:latin typeface="Rockwell" panose="02060603020205020403" pitchFamily="18" charset="0"/>
              </a:rPr>
              <a:t>Tractinsky, et al.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 time entertainment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Don Norman is on of the founders of Usability.  He has always had a reputation for function over form… </a:t>
            </a:r>
          </a:p>
          <a:p>
            <a:endParaRPr lang="en-NZ" dirty="0"/>
          </a:p>
          <a:p>
            <a:r>
              <a:rPr lang="en-NZ">
                <a:hlinkClick r:id="rId2"/>
              </a:rPr>
              <a:t>https://</a:t>
            </a:r>
            <a:r>
              <a:rPr lang="en-NZ" smtClean="0">
                <a:hlinkClick r:id="rId2"/>
              </a:rPr>
              <a:t>www.youtube.com/watch?v=RlQEoJaLQRA</a:t>
            </a:r>
            <a:r>
              <a:rPr lang="en-NZ" smtClean="0"/>
              <a:t>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7359-5317-44CF-8846-6E36A68957F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guides a design?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 of design are concepts used to organize or arrange the components in a design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We are going to review 3 principles: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Balance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Emphasis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Unity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66699"/>
                </a:solidFill>
                <a:ea typeface="ＭＳ Ｐゴシック" pitchFamily="34" charset="-128"/>
              </a:rPr>
              <a:t>Principles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9E70FD-BBAE-462B-8511-BCABFF1747A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13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441825" cy="41529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The distribution of the optical weight in an interface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800" smtClean="0">
                <a:ea typeface="ＭＳ Ｐゴシック" panose="020B0600070205080204" pitchFamily="34" charset="-128"/>
              </a:rPr>
              <a:t>Perception that some objects appear heavier than others, e.g.: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Larger objects.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Cluster of small objects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Objects with strong, intense colors.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The balance in screen design is achieved by providing an equal ‘weight’ of screen elements, left and right, top and bottom. 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666699"/>
                </a:solidFill>
                <a:ea typeface="ＭＳ Ｐゴシック" pitchFamily="34" charset="-128"/>
              </a:rPr>
              <a:t>Balance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F59DBB-3711-4EAA-BA2D-4FD4910EFF55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14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4822" name="Picture 5" descr="balanc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329113"/>
            <a:ext cx="22225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balanc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336800"/>
            <a:ext cx="22225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Principles</a:t>
            </a:r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47675" y="1905000"/>
            <a:ext cx="5749925" cy="467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700" smtClean="0">
                <a:ea typeface="ＭＳ Ｐゴシック" panose="020B0600070205080204" pitchFamily="34" charset="-128"/>
              </a:rPr>
              <a:t>There are two common systems for achieving balance:</a:t>
            </a:r>
          </a:p>
          <a:p>
            <a:pPr>
              <a:lnSpc>
                <a:spcPct val="90000"/>
              </a:lnSpc>
            </a:pPr>
            <a:r>
              <a:rPr lang="en-US" sz="1700" b="1" smtClean="0">
                <a:ea typeface="ＭＳ Ｐゴシック" panose="020B0600070205080204" pitchFamily="34" charset="-128"/>
              </a:rPr>
              <a:t>Symmetry - </a:t>
            </a:r>
            <a:r>
              <a:rPr lang="en-US" sz="1700" smtClean="0">
                <a:ea typeface="ＭＳ Ｐゴシック" panose="020B0600070205080204" pitchFamily="34" charset="-128"/>
              </a:rPr>
              <a:t>a mirror image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Symmetry can occur in any orientation as long as the elements are the same on either side of the central axis.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Also called </a:t>
            </a:r>
            <a:r>
              <a:rPr lang="en-US" sz="1500" b="1" smtClean="0">
                <a:ea typeface="ＭＳ Ｐゴシック" panose="020B0600070205080204" pitchFamily="34" charset="-128"/>
              </a:rPr>
              <a:t>formal balance because a form (formula) is used	</a:t>
            </a:r>
          </a:p>
          <a:p>
            <a:pPr>
              <a:lnSpc>
                <a:spcPct val="90000"/>
              </a:lnSpc>
            </a:pPr>
            <a:r>
              <a:rPr lang="en-US" sz="1700" b="1" smtClean="0">
                <a:ea typeface="ＭＳ Ｐゴシック" panose="020B0600070205080204" pitchFamily="34" charset="-128"/>
              </a:rPr>
              <a:t>Asymmetry - </a:t>
            </a:r>
            <a:r>
              <a:rPr lang="en-US" sz="1700" smtClean="0">
                <a:ea typeface="ＭＳ Ｐゴシック" panose="020B0600070205080204" pitchFamily="34" charset="-128"/>
              </a:rPr>
              <a:t>without symmetry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Also known as </a:t>
            </a:r>
            <a:r>
              <a:rPr lang="en-US" sz="1500" b="1" smtClean="0">
                <a:ea typeface="ＭＳ Ｐゴシック" panose="020B0600070205080204" pitchFamily="34" charset="-128"/>
              </a:rPr>
              <a:t>informal balance.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The term, however, is usually used to describe a kind of balance that does not rely on symmetry.</a:t>
            </a:r>
          </a:p>
          <a:p>
            <a:pPr lvl="1">
              <a:lnSpc>
                <a:spcPct val="90000"/>
              </a:lnSpc>
            </a:pPr>
            <a:r>
              <a:rPr lang="en-US" sz="1500" smtClean="0">
                <a:ea typeface="ＭＳ Ｐゴシック" panose="020B0600070205080204" pitchFamily="34" charset="-128"/>
              </a:rPr>
              <a:t>There are no rules or limits with asymmetrical balance. It can be achieved by careful placement of objects and the use of other organizational devices (like figure/ground in </a:t>
            </a:r>
            <a:r>
              <a:rPr lang="en-US" sz="1500" b="1" smtClean="0">
                <a:ea typeface="ＭＳ Ｐゴシック" panose="020B0600070205080204" pitchFamily="34" charset="-128"/>
              </a:rPr>
              <a:t>Gestalt principles</a:t>
            </a:r>
            <a:r>
              <a:rPr lang="en-US" sz="1500" smtClean="0">
                <a:ea typeface="ＭＳ Ｐゴシック" panose="020B0600070205080204" pitchFamily="34" charset="-128"/>
              </a:rPr>
              <a:t>).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500" b="1" smtClean="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1700" smtClean="0">
              <a:ea typeface="ＭＳ Ｐゴシック" panose="020B060007020508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666699"/>
                </a:solidFill>
                <a:ea typeface="ＭＳ Ｐゴシック" pitchFamily="34" charset="-128"/>
              </a:rPr>
              <a:t>Balance</a:t>
            </a:r>
          </a:p>
          <a:p>
            <a:pPr>
              <a:defRPr/>
            </a:pPr>
            <a:endParaRPr lang="en-GB" dirty="0" smtClean="0">
              <a:solidFill>
                <a:srgbClr val="666699"/>
              </a:solidFill>
              <a:ea typeface="ＭＳ Ｐゴシック" pitchFamily="34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75457C-A064-4A81-A18B-5FE4D5C53E4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15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58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12950"/>
            <a:ext cx="2794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117" r="54066" b="12785"/>
          <a:stretch>
            <a:fillRect/>
          </a:stretch>
        </p:blipFill>
        <p:spPr bwMode="auto">
          <a:xfrm>
            <a:off x="7200900" y="4083050"/>
            <a:ext cx="1447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6878638" y="5761038"/>
            <a:ext cx="210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200" i="1">
                <a:latin typeface="Rockwell" panose="02060603020205020403" pitchFamily="18" charset="0"/>
              </a:rPr>
              <a:t>Mondrian achieves a subtle asymmetrical balance in his compositions.</a:t>
            </a:r>
            <a:endParaRPr lang="en-GB" sz="1200"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Principles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666699"/>
                </a:solidFill>
                <a:ea typeface="ＭＳ Ｐゴシック" pitchFamily="34" charset="-128"/>
                <a:cs typeface="+mj-cs"/>
              </a:rPr>
              <a:t>Emphasis</a:t>
            </a:r>
            <a:endParaRPr lang="en-US" sz="2800" dirty="0">
              <a:solidFill>
                <a:srgbClr val="666699"/>
              </a:solidFill>
              <a:ea typeface="ＭＳ Ｐゴシック" pitchFamily="34" charset="-128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Dominance is to control the attention of someone viewing the visual (make objects easy or difficult to notice).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There are three major methods for controlling emphasis in a visual image: 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Contrast 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Placement</a:t>
            </a:r>
          </a:p>
          <a:p>
            <a:pPr lvl="2"/>
            <a:r>
              <a:rPr lang="en-US" sz="1400" b="1" smtClean="0">
                <a:ea typeface="ＭＳ Ｐゴシック" panose="020B0600070205080204" pitchFamily="34" charset="-128"/>
              </a:rPr>
              <a:t>Central vision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Isolation</a:t>
            </a:r>
          </a:p>
          <a:p>
            <a:pPr lvl="2"/>
            <a:r>
              <a:rPr lang="en-US" sz="1400" b="1" smtClean="0">
                <a:ea typeface="ＭＳ Ｐゴシック" panose="020B0600070205080204" pitchFamily="34" charset="-128"/>
              </a:rPr>
              <a:t>Search for detail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A501A9-36DC-43EB-8063-C9CAB995AFF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16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175" y="3414713"/>
            <a:ext cx="3136900" cy="3136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911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84525"/>
            <a:ext cx="32575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63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The relationship between the individual parts and the whole of a layout.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Aspects that are to tie the composition together, to give it a sense of </a:t>
            </a:r>
            <a:r>
              <a:rPr lang="en-US" sz="1700" b="1" smtClean="0">
                <a:ea typeface="ＭＳ Ｐゴシック" panose="020B0600070205080204" pitchFamily="34" charset="-128"/>
              </a:rPr>
              <a:t>wholeness</a:t>
            </a:r>
            <a:r>
              <a:rPr lang="en-US" sz="1700" smtClean="0">
                <a:ea typeface="ＭＳ Ｐゴシック" panose="020B0600070205080204" pitchFamily="34" charset="-128"/>
              </a:rPr>
              <a:t>, or to break it apart and give it a sense of </a:t>
            </a:r>
            <a:r>
              <a:rPr lang="en-US" sz="1700" b="1" smtClean="0">
                <a:ea typeface="ＭＳ Ｐゴシック" panose="020B0600070205080204" pitchFamily="34" charset="-128"/>
              </a:rPr>
              <a:t>variety</a:t>
            </a:r>
            <a:r>
              <a:rPr lang="en-US" sz="1700" smtClean="0"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Stems from some of the Gestalt theories of visual perception (psychology),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specifically those dealing with how the human brain organizes visual information into categories, or groups.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Careful placements of components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connect by one grouping tendency (similarity of color, for example) </a:t>
            </a:r>
          </a:p>
          <a:p>
            <a:pPr lvl="1">
              <a:lnSpc>
                <a:spcPct val="80000"/>
              </a:lnSpc>
            </a:pPr>
            <a:r>
              <a:rPr lang="en-US" sz="1700" smtClean="0">
                <a:ea typeface="ＭＳ Ｐゴシック" panose="020B0600070205080204" pitchFamily="34" charset="-128"/>
              </a:rPr>
              <a:t>disconnect by others (distance, for example, or differences of shape, size or direction)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anose="020B0600070205080204" pitchFamily="34" charset="-128"/>
              </a:rPr>
              <a:t>Understanding gestalt concepts can help to create unity and variety.</a:t>
            </a:r>
            <a:endParaRPr lang="en-GB" sz="1900" smtClean="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CB6159-3590-4860-879A-978B5395CF1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17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0875" y="6365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Principles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666699"/>
                </a:solidFill>
                <a:ea typeface="ＭＳ Ｐゴシック" pitchFamily="34" charset="-128"/>
                <a:cs typeface="+mj-cs"/>
              </a:rPr>
              <a:t>Unity</a:t>
            </a:r>
            <a:endParaRPr lang="en-US" sz="2800" dirty="0">
              <a:solidFill>
                <a:srgbClr val="666699"/>
              </a:solidFill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pPr eaLnBrk="1" hangingPunct="1"/>
            <a:r>
              <a:rPr lang="en-GB" sz="4800" smtClean="0">
                <a:ea typeface="ＭＳ Ｐゴシック" panose="020B0600070205080204" pitchFamily="34" charset="-128"/>
              </a:rPr>
              <a:t>What is it that is guided?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ea typeface="ＭＳ Ｐゴシック" panose="020B0600070205080204" pitchFamily="34" charset="-128"/>
              </a:rPr>
              <a:t>Foreground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Text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Colours &amp; images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Lines &amp; borders</a:t>
            </a:r>
          </a:p>
          <a:p>
            <a:pPr lvl="1" eaLnBrk="1" hangingPunct="1"/>
            <a:r>
              <a:rPr lang="en-GB" sz="2600" smtClean="0">
                <a:ea typeface="ＭＳ Ｐゴシック" panose="020B0600070205080204" pitchFamily="34" charset="-128"/>
              </a:rPr>
              <a:t> Forms &amp; Controls</a:t>
            </a:r>
          </a:p>
          <a:p>
            <a:pPr eaLnBrk="1" hangingPunct="1"/>
            <a:r>
              <a:rPr lang="en-GB" sz="2800" smtClean="0">
                <a:ea typeface="ＭＳ Ｐゴシック" panose="020B0600070205080204" pitchFamily="34" charset="-128"/>
              </a:rPr>
              <a:t>Background</a:t>
            </a:r>
          </a:p>
          <a:p>
            <a:pPr eaLnBrk="1" hangingPunct="1"/>
            <a:endParaRPr lang="en-GB" sz="2800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7747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66699"/>
                </a:solidFill>
                <a:ea typeface="ＭＳ Ｐゴシック" pitchFamily="34" charset="-128"/>
              </a:rPr>
              <a:t>Components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D5D4B-B932-4E44-AD74-76918541E395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18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r>
              <a:rPr lang="en-NZ" sz="3200" smtClean="0">
                <a:ea typeface="ＭＳ Ｐゴシック" panose="020B0600070205080204" pitchFamily="34" charset="-128"/>
              </a:rPr>
              <a:t>Principles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Balance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Emphasis</a:t>
            </a:r>
          </a:p>
          <a:p>
            <a:pPr lvl="1"/>
            <a:r>
              <a:rPr lang="en-US" sz="3200" smtClean="0">
                <a:ea typeface="ＭＳ Ｐゴシック" panose="020B0600070205080204" pitchFamily="34" charset="-128"/>
              </a:rPr>
              <a:t>Unity</a:t>
            </a:r>
          </a:p>
          <a:p>
            <a:endParaRPr lang="en-NZ" smtClean="0">
              <a:ea typeface="ＭＳ Ｐゴシック" panose="020B0600070205080204" pitchFamily="34" charset="-128"/>
            </a:endParaRPr>
          </a:p>
          <a:p>
            <a:endParaRPr lang="en-NZ" smtClean="0">
              <a:ea typeface="ＭＳ Ｐゴシック" panose="020B060007020508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00550" y="198596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NZ" sz="3200" dirty="0" smtClean="0"/>
              <a:t>Components</a:t>
            </a:r>
            <a:endParaRPr lang="en-NZ" dirty="0" smtClean="0"/>
          </a:p>
          <a:p>
            <a:pPr lvl="1" eaLnBrk="1" hangingPunct="1">
              <a:defRPr/>
            </a:pPr>
            <a:r>
              <a:rPr lang="en-GB" sz="3200" dirty="0">
                <a:ea typeface="ＭＳ Ｐゴシック" pitchFamily="34" charset="-128"/>
              </a:rPr>
              <a:t>Foreground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Text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Colours &amp; images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</a:t>
            </a:r>
            <a:r>
              <a:rPr lang="en-GB" sz="2400" dirty="0" smtClean="0">
                <a:ea typeface="ＭＳ Ｐゴシック" pitchFamily="34" charset="-128"/>
              </a:rPr>
              <a:t>Layout</a:t>
            </a:r>
            <a:r>
              <a:rPr lang="en-GB" sz="2400" smtClean="0">
                <a:ea typeface="ＭＳ Ｐゴシック" pitchFamily="34" charset="-128"/>
              </a:rPr>
              <a:t>, lines </a:t>
            </a:r>
            <a:r>
              <a:rPr lang="en-GB" sz="2400" dirty="0">
                <a:ea typeface="ＭＳ Ｐゴシック" pitchFamily="34" charset="-128"/>
              </a:rPr>
              <a:t>&amp; borders</a:t>
            </a:r>
          </a:p>
          <a:p>
            <a:pPr lvl="2"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 Forms &amp; Controls</a:t>
            </a:r>
          </a:p>
          <a:p>
            <a:pPr lvl="1" eaLnBrk="1" hangingPunct="1">
              <a:defRPr/>
            </a:pPr>
            <a:r>
              <a:rPr lang="en-GB" sz="3200" dirty="0">
                <a:ea typeface="ＭＳ Ｐゴシック" pitchFamily="34" charset="-128"/>
              </a:rPr>
              <a:t>Background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AE96B3-17D5-4CCF-8161-E36CC98BE1B6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19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Learning outcomes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What is aesthetics?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What are the principles of aesthetics?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Why is aesthetics important to HCI? </a:t>
            </a:r>
          </a:p>
          <a:p>
            <a:r>
              <a:rPr lang="en-NZ" smtClean="0">
                <a:ea typeface="ＭＳ Ｐゴシック" panose="020B0600070205080204" pitchFamily="34" charset="-128"/>
              </a:rPr>
              <a:t>Do people agree on aesthetically pleasing?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898CAA-FFCF-4999-A0AA-170421544388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2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r>
              <a:rPr lang="en-NZ" b="1" smtClean="0">
                <a:ea typeface="ＭＳ Ｐゴシック" panose="020B0600070205080204" pitchFamily="34" charset="-128"/>
              </a:rPr>
              <a:t>Visual Aesthetics in human-computer interaction and interaction design by Noam Tractinsky. </a:t>
            </a:r>
            <a:r>
              <a:rPr lang="en-NZ" smtClean="0">
                <a:ea typeface="ＭＳ Ｐゴシック" panose="020B0600070205080204" pitchFamily="34" charset="-128"/>
                <a:hlinkClick r:id="rId2"/>
              </a:rPr>
              <a:t>http://216.92.33.154/encyclopedia/visual_aesthetics.html</a:t>
            </a:r>
            <a:endParaRPr lang="en-US" smtClean="0">
              <a:ea typeface="ＭＳ Ｐゴシック" panose="020B0600070205080204" pitchFamily="34" charset="-128"/>
              <a:hlinkClick r:id="rId3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Course notes for a 2D design course </a:t>
            </a:r>
            <a:r>
              <a:rPr lang="en-US" smtClean="0">
                <a:ea typeface="ＭＳ Ｐゴシック" panose="020B0600070205080204" pitchFamily="34" charset="-128"/>
                <a:hlinkClick r:id="rId3"/>
              </a:rPr>
              <a:t>http://daphne.palomar.edu/design/Default.htm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Art, Design and Gestalt Theory by Roy R. Behrens </a:t>
            </a:r>
            <a:r>
              <a:rPr lang="en-US" smtClean="0">
                <a:ea typeface="ＭＳ Ｐゴシック" panose="020B0600070205080204" pitchFamily="34" charset="-128"/>
                <a:hlinkClick r:id="rId4"/>
              </a:rPr>
              <a:t>http://www.leonardo.info/isast/articles/behrens.html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NZ" b="1" smtClean="0">
                <a:ea typeface="ＭＳ Ｐゴシック" panose="020B0600070205080204" pitchFamily="34" charset="-128"/>
              </a:rPr>
              <a:t>The Principles of Design magazine article </a:t>
            </a:r>
            <a:r>
              <a:rPr lang="en-US" smtClean="0">
                <a:ea typeface="ＭＳ Ｐゴシック" panose="020B0600070205080204" pitchFamily="34" charset="-128"/>
                <a:hlinkClick r:id="rId5"/>
              </a:rPr>
              <a:t>http://www.digital-web.com/articles/principles_of_design/</a:t>
            </a:r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GB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5FFB85-D2A3-48FB-BE2F-E968A353131F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20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187325" y="6126163"/>
            <a:ext cx="569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/>
              <a:t>Prepared by Safurah Abdul Jalil &amp; Beryl Plimmer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AC63EC-8D02-4363-AEFF-41341EF4FCD4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3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6525" y="242888"/>
            <a:ext cx="4549775" cy="5311422"/>
            <a:chOff x="479425" y="238681"/>
            <a:chExt cx="6483350" cy="6373257"/>
          </a:xfrm>
        </p:grpSpPr>
        <p:pic>
          <p:nvPicPr>
            <p:cNvPr id="2458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8017" r="3044" b="2019"/>
            <a:stretch>
              <a:fillRect/>
            </a:stretch>
          </p:blipFill>
          <p:spPr bwMode="auto">
            <a:xfrm>
              <a:off x="479425" y="242888"/>
              <a:ext cx="6483350" cy="636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4" name="TextBox 5"/>
            <p:cNvSpPr txBox="1">
              <a:spLocks noChangeArrowheads="1"/>
            </p:cNvSpPr>
            <p:nvPr/>
          </p:nvSpPr>
          <p:spPr bwMode="auto">
            <a:xfrm>
              <a:off x="479425" y="238681"/>
              <a:ext cx="17145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/>
                <a:t>2012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23534" y="1196622"/>
            <a:ext cx="5032022" cy="4751564"/>
            <a:chOff x="7143750" y="488950"/>
            <a:chExt cx="7772400" cy="6486921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0" y="858282"/>
              <a:ext cx="7772400" cy="611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1"/>
            <p:cNvSpPr txBox="1">
              <a:spLocks noChangeArrowheads="1"/>
            </p:cNvSpPr>
            <p:nvPr/>
          </p:nvSpPr>
          <p:spPr bwMode="auto">
            <a:xfrm>
              <a:off x="7143750" y="488950"/>
              <a:ext cx="17145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 dirty="0"/>
                <a:t>2013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69646" y="2256295"/>
            <a:ext cx="4686300" cy="5286385"/>
            <a:chOff x="4419600" y="2900352"/>
            <a:chExt cx="4686300" cy="52863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3269076"/>
              <a:ext cx="4686300" cy="4917661"/>
            </a:xfrm>
            <a:prstGeom prst="rect">
              <a:avLst/>
            </a:prstGeom>
          </p:spPr>
        </p:pic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4419600" y="2900352"/>
              <a:ext cx="1110005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NZ" dirty="0" smtClean="0"/>
                <a:t>2014</a:t>
              </a:r>
              <a:endParaRPr lang="en-N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0939D3-F3BA-4FAB-85C4-B57180D72D21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4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bad02.jpg">
            <a:hlinkClick r:id="rId2"/>
          </p:cNvPr>
          <p:cNvPicPr>
            <a:picLocks noChangeAspect="1"/>
          </p:cNvPicPr>
          <p:nvPr/>
        </p:nvPicPr>
        <p:blipFill>
          <a:blip r:embed="rId3"/>
          <a:srcRect b="46007"/>
          <a:stretch>
            <a:fillRect/>
          </a:stretch>
        </p:blipFill>
        <p:spPr bwMode="auto">
          <a:xfrm>
            <a:off x="628650" y="1108075"/>
            <a:ext cx="7156450" cy="3873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455082-1611-401E-8BA5-09D4A0AB290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5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6627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33375"/>
            <a:ext cx="5973763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FB9A89-B5C2-4BD1-9712-0DC0C8F524ED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6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Placeholder 6" descr="bad01.jpg">
            <a:hlinkClick r:id="rId2"/>
          </p:cNvPr>
          <p:cNvPicPr>
            <a:picLocks noChangeAspect="1"/>
          </p:cNvPicPr>
          <p:nvPr/>
        </p:nvPicPr>
        <p:blipFill>
          <a:blip r:embed="rId3"/>
          <a:srcRect l="-4561" t="-4332" b="-3911"/>
          <a:stretch>
            <a:fillRect/>
          </a:stretch>
        </p:blipFill>
        <p:spPr bwMode="auto">
          <a:xfrm>
            <a:off x="63500" y="349250"/>
            <a:ext cx="4765675" cy="6681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Placeholder 3" descr="Screen shot 2011-05-09 at 12.30.30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>
            <a:fillRect/>
          </a:stretch>
        </p:blipFill>
        <p:spPr>
          <a:xfrm>
            <a:off x="277813" y="831850"/>
            <a:ext cx="8269287" cy="5429250"/>
          </a:xfrm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664CC2-3B36-40A4-AE68-144C330F0B7A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7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icture Placeholder 1"/>
          <p:cNvSpPr>
            <a:spLocks noGrp="1" noTextEdit="1"/>
          </p:cNvSpPr>
          <p:nvPr>
            <p:ph type="pic" idx="1"/>
          </p:nvPr>
        </p:nvSpPr>
        <p:spPr>
          <a:xfrm>
            <a:off x="277813" y="831850"/>
            <a:ext cx="8269287" cy="5429250"/>
          </a:xfrm>
        </p:spPr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F173F0-CDF4-4862-B278-F5D4C91961C3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8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Screen shot 2011-05-08 at 3.40.17 PM.png">
            <a:hlinkClick r:id="rId2"/>
          </p:cNvPr>
          <p:cNvPicPr>
            <a:picLocks noChangeAspect="1"/>
          </p:cNvPicPr>
          <p:nvPr/>
        </p:nvPicPr>
        <p:blipFill>
          <a:blip r:embed="rId3"/>
          <a:srcRect b="12880"/>
          <a:stretch>
            <a:fillRect/>
          </a:stretch>
        </p:blipFill>
        <p:spPr bwMode="auto">
          <a:xfrm>
            <a:off x="476250" y="608013"/>
            <a:ext cx="6667500" cy="6046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1263"/>
            <a:ext cx="37909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ea typeface="ＭＳ Ｐゴシック" panose="020B0600070205080204" pitchFamily="34" charset="-128"/>
              </a:rPr>
              <a:t>Rank these, most to least attractive 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69175" cy="4144963"/>
          </a:xfrm>
        </p:spPr>
        <p:txBody>
          <a:bodyPr/>
          <a:lstStyle/>
          <a:p>
            <a:endParaRPr lang="en-NZ" smtClean="0">
              <a:ea typeface="ＭＳ Ｐゴシック" panose="020B0600070205080204" pitchFamily="34" charset="-128"/>
            </a:endParaRP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14542A-F32D-489C-9CBB-AC77191C26EB}" type="slidenum">
              <a:rPr lang="en-GB">
                <a:solidFill>
                  <a:schemeClr val="bg1"/>
                </a:solidFill>
                <a:latin typeface="Rockwell" panose="02060603020205020403" pitchFamily="18" charset="0"/>
              </a:rPr>
              <a:pPr eaLnBrk="1" hangingPunct="1"/>
              <a:t>9</a:t>
            </a:fld>
            <a:endParaRPr lang="en-GB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7" descr="bad02.jpg">
            <a:hlinkClick r:id="rId4"/>
          </p:cNvPr>
          <p:cNvPicPr>
            <a:picLocks noChangeAspect="1"/>
          </p:cNvPicPr>
          <p:nvPr/>
        </p:nvPicPr>
        <p:blipFill>
          <a:blip r:embed="rId5"/>
          <a:srcRect b="46007"/>
          <a:stretch>
            <a:fillRect/>
          </a:stretch>
        </p:blipFill>
        <p:spPr bwMode="auto">
          <a:xfrm>
            <a:off x="2898775" y="2344738"/>
            <a:ext cx="3906838" cy="2114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1-05-08 at 3.40.17 PM.png">
            <a:hlinkClick r:id="rId6"/>
          </p:cNvPr>
          <p:cNvPicPr>
            <a:picLocks noChangeAspect="1"/>
          </p:cNvPicPr>
          <p:nvPr/>
        </p:nvPicPr>
        <p:blipFill>
          <a:blip r:embed="rId7"/>
          <a:srcRect b="12880"/>
          <a:stretch>
            <a:fillRect/>
          </a:stretch>
        </p:blipFill>
        <p:spPr bwMode="auto">
          <a:xfrm>
            <a:off x="5534025" y="4841875"/>
            <a:ext cx="3611563" cy="3275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Placeholder 3" descr="Screen shot 2011-05-09 at 12.30.3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>
            <a:fillRect/>
          </a:stretch>
        </p:blipFill>
        <p:spPr bwMode="auto">
          <a:xfrm>
            <a:off x="2230438" y="4841875"/>
            <a:ext cx="405606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6" descr="bad01.jpg">
            <a:hlinkClick r:id="rId9"/>
          </p:cNvPr>
          <p:cNvPicPr>
            <a:picLocks noChangeAspect="1"/>
          </p:cNvPicPr>
          <p:nvPr/>
        </p:nvPicPr>
        <p:blipFill>
          <a:blip r:embed="rId10"/>
          <a:srcRect l="-4561" t="-4332" b="-3911"/>
          <a:stretch>
            <a:fillRect/>
          </a:stretch>
        </p:blipFill>
        <p:spPr bwMode="auto">
          <a:xfrm>
            <a:off x="-431800" y="5013325"/>
            <a:ext cx="3330575" cy="4668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1411288"/>
            <a:ext cx="44894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4723</TotalTime>
  <Words>742</Words>
  <Application>Microsoft Office PowerPoint</Application>
  <PresentationFormat>On-screen Show (4:3)</PresentationFormat>
  <Paragraphs>127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User Interface Aesthetics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 these, most to least attractive </vt:lpstr>
      <vt:lpstr>“What is beautiful is usable”</vt:lpstr>
      <vt:lpstr>“What is beautiful is usable”</vt:lpstr>
      <vt:lpstr>Half time entertainment </vt:lpstr>
      <vt:lpstr>What guides a design?</vt:lpstr>
      <vt:lpstr>Principles</vt:lpstr>
      <vt:lpstr>Principles</vt:lpstr>
      <vt:lpstr>Principles Emphasis</vt:lpstr>
      <vt:lpstr>PowerPoint Presentation</vt:lpstr>
      <vt:lpstr>What is it that is guided?</vt:lpstr>
      <vt:lpstr>Summary</vt:lpstr>
      <vt:lpstr>References</vt:lpstr>
    </vt:vector>
  </TitlesOfParts>
  <Company>PIXEL LATTE CREATIVE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 Aesthtics</dc:title>
  <dc:creator>ILISH ASMIN SAMIN</dc:creator>
  <cp:lastModifiedBy>Craig Sutherland</cp:lastModifiedBy>
  <cp:revision>93</cp:revision>
  <cp:lastPrinted>2015-03-23T09:09:27Z</cp:lastPrinted>
  <dcterms:created xsi:type="dcterms:W3CDTF">2011-05-08T11:48:48Z</dcterms:created>
  <dcterms:modified xsi:type="dcterms:W3CDTF">2015-03-23T09:09:48Z</dcterms:modified>
</cp:coreProperties>
</file>